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79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317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960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43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07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0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59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96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191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201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35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03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8940370-08E2-4931-93D0-9406391A249A}"/>
              </a:ext>
            </a:extLst>
          </p:cNvPr>
          <p:cNvSpPr/>
          <p:nvPr/>
        </p:nvSpPr>
        <p:spPr bwMode="auto">
          <a:xfrm>
            <a:off x="11937925" y="6858008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D9175F-5992-4912-9046-2349A57D7514}"/>
              </a:ext>
            </a:extLst>
          </p:cNvPr>
          <p:cNvSpPr/>
          <p:nvPr/>
        </p:nvSpPr>
        <p:spPr>
          <a:xfrm>
            <a:off x="1758739" y="3912363"/>
            <a:ext cx="1477670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GB" sz="3600" b="1" dirty="0">
                <a:latin typeface="Times New Roman"/>
                <a:ea typeface="Times New Roman"/>
                <a:cs typeface="B Titr" pitchFamily="2" charset="-78"/>
              </a:rPr>
              <a:t>B </a:t>
            </a:r>
            <a:r>
              <a:rPr lang="en-GB" sz="3600" b="1" dirty="0" err="1">
                <a:latin typeface="Times New Roman"/>
                <a:ea typeface="Times New Roman"/>
                <a:cs typeface="B Titr" pitchFamily="2" charset="-78"/>
              </a:rPr>
              <a:t>Titr</a:t>
            </a:r>
            <a:r>
              <a:rPr lang="en-US" sz="36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 سایز 36</a:t>
            </a:r>
            <a:endParaRPr lang="en-US" sz="3600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4707C3-868E-4E52-9BD5-FFB5B165C8A5}"/>
              </a:ext>
            </a:extLst>
          </p:cNvPr>
          <p:cNvSpPr/>
          <p:nvPr/>
        </p:nvSpPr>
        <p:spPr>
          <a:xfrm>
            <a:off x="1685243" y="4827672"/>
            <a:ext cx="14776704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fa-IR" sz="2800" baseline="30000" dirty="0">
                <a:latin typeface="Times New Roman"/>
                <a:ea typeface="Times New Roman"/>
                <a:cs typeface="B Zar" panose="00000400000000000000" pitchFamily="2" charset="-78"/>
              </a:rPr>
              <a:t>*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نویسنده مسئول: مدرک و مقطع  تحصیلی، دانشگاه  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000B75-C5D3-496A-9F4F-8CF324025915}"/>
              </a:ext>
            </a:extLst>
          </p:cNvPr>
          <p:cNvSpPr/>
          <p:nvPr/>
        </p:nvSpPr>
        <p:spPr>
          <a:xfrm>
            <a:off x="12239507" y="6935187"/>
            <a:ext cx="324708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چکیده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8" name="Picture 7" descr="F:\my art\Hamayesh haye karbordi\PPT\omran\box4.png">
            <a:extLst>
              <a:ext uri="{FF2B5EF4-FFF2-40B4-BE49-F238E27FC236}">
                <a16:creationId xmlns:a16="http://schemas.microsoft.com/office/drawing/2014/main" id="{F482C7FC-1E5E-47DE-9BC0-0B18F6EBD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9130" y="6314418"/>
            <a:ext cx="976313" cy="1149419"/>
          </a:xfrm>
          <a:prstGeom prst="rect">
            <a:avLst/>
          </a:prstGeom>
          <a:noFill/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02D8A83-F411-4206-84C7-C0F11756EF15}"/>
              </a:ext>
            </a:extLst>
          </p:cNvPr>
          <p:cNvGrpSpPr/>
          <p:nvPr/>
        </p:nvGrpSpPr>
        <p:grpSpPr>
          <a:xfrm>
            <a:off x="11834467" y="12819504"/>
            <a:ext cx="5001915" cy="780576"/>
            <a:chOff x="12149678" y="12860106"/>
            <a:chExt cx="5001915" cy="780576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112DC0F8-0C1D-42A4-8084-AB95D852D8A9}"/>
                </a:ext>
              </a:extLst>
            </p:cNvPr>
            <p:cNvSpPr/>
            <p:nvPr/>
          </p:nvSpPr>
          <p:spPr bwMode="auto">
            <a:xfrm>
              <a:off x="12149678" y="12860106"/>
              <a:ext cx="5001915" cy="78057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83882" rtl="1">
                <a:defRPr/>
              </a:pPr>
              <a:endParaRPr lang="en-US" sz="8901" dirty="0"/>
            </a:p>
          </p:txBody>
        </p:sp>
        <p:sp>
          <p:nvSpPr>
            <p:cNvPr id="11" name="Text Box 103">
              <a:extLst>
                <a:ext uri="{FF2B5EF4-FFF2-40B4-BE49-F238E27FC236}">
                  <a16:creationId xmlns:a16="http://schemas.microsoft.com/office/drawing/2014/main" id="{8FDED3A1-7A72-46E0-AE4A-E6640E200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15764" y="12937566"/>
              <a:ext cx="3692730" cy="672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7231" tIns="58615" rIns="117231" bIns="58615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675186" rtl="1">
                <a:spcBef>
                  <a:spcPct val="50000"/>
                </a:spcBef>
              </a:pPr>
              <a:r>
                <a:rPr lang="fa-IR" sz="3600" b="1" dirty="0">
                  <a:solidFill>
                    <a:schemeClr val="bg1"/>
                  </a:solidFill>
                  <a:cs typeface="B Titr" pitchFamily="2" charset="-78"/>
                </a:rPr>
                <a:t>مقدمه یا بیان مسئله</a:t>
              </a:r>
              <a:endParaRPr lang="en-US" sz="3600" b="1" dirty="0">
                <a:solidFill>
                  <a:schemeClr val="bg1"/>
                </a:solidFill>
                <a:cs typeface="B Titr" pitchFamily="2" charset="-78"/>
              </a:endParaRPr>
            </a:p>
          </p:txBody>
        </p:sp>
      </p:grpSp>
      <p:pic>
        <p:nvPicPr>
          <p:cNvPr id="12" name="Picture 11" descr="F:\my art\Hamayesh haye karbordi\PPT\omran\box3.png">
            <a:extLst>
              <a:ext uri="{FF2B5EF4-FFF2-40B4-BE49-F238E27FC236}">
                <a16:creationId xmlns:a16="http://schemas.microsoft.com/office/drawing/2014/main" id="{FAC77DA3-1E88-4B3F-948D-60817742C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47327" y="12522266"/>
            <a:ext cx="873696" cy="1028607"/>
          </a:xfrm>
          <a:prstGeom prst="rect">
            <a:avLst/>
          </a:prstGeom>
          <a:noFill/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AFDFF38-70AA-4909-8280-A2AE4788BB80}"/>
              </a:ext>
            </a:extLst>
          </p:cNvPr>
          <p:cNvSpPr/>
          <p:nvPr/>
        </p:nvSpPr>
        <p:spPr>
          <a:xfrm>
            <a:off x="1060822" y="8190848"/>
            <a:ext cx="15401125" cy="44012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عنوان همة بخش‌ها با قلم 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Titr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</a:t>
            </a:r>
            <a:r>
              <a:rPr lang="en-GB" sz="2800" dirty="0">
                <a:cs typeface="B Nazanin" pitchFamily="2" charset="-78"/>
              </a:rPr>
              <a:t>36</a:t>
            </a:r>
            <a:r>
              <a:rPr lang="fa-IR" sz="2800" dirty="0">
                <a:cs typeface="B Nazanin" pitchFamily="2" charset="-78"/>
              </a:rPr>
              <a:t> پررنگ و عنوان زيربخش‌ها با قلم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Nazanin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28 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و براي تدوين بخشهای لاتين نيز بايستي کليه موارد مندرج در اين دستورالعمل رعايت شود و برای نگارش بخش های لاتین بايد از قلم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با اندازه فونت دو شماره کمتر از حالت فارسي استفاده شود.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2BAA7ED-067C-4B72-AA4F-E2D0576B815F}"/>
              </a:ext>
            </a:extLst>
          </p:cNvPr>
          <p:cNvSpPr/>
          <p:nvPr/>
        </p:nvSpPr>
        <p:spPr>
          <a:xfrm>
            <a:off x="9286557" y="13990401"/>
            <a:ext cx="7248886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defRPr/>
            </a:pPr>
            <a:r>
              <a:rPr lang="fa-IR" sz="3000" dirty="0">
                <a:cs typeface="B Nazanin" pitchFamily="2" charset="-78"/>
              </a:rPr>
              <a:t>مقدمه یا بیان مسئله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E00DA3AA-9646-42DB-B5ED-4E16DD4B6511}"/>
              </a:ext>
            </a:extLst>
          </p:cNvPr>
          <p:cNvSpPr/>
          <p:nvPr/>
        </p:nvSpPr>
        <p:spPr bwMode="auto">
          <a:xfrm>
            <a:off x="11834467" y="16952621"/>
            <a:ext cx="5001915" cy="78057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C70BA8-4A36-4ED2-B64E-B905326C1F02}"/>
              </a:ext>
            </a:extLst>
          </p:cNvPr>
          <p:cNvSpPr/>
          <p:nvPr/>
        </p:nvSpPr>
        <p:spPr>
          <a:xfrm>
            <a:off x="12258259" y="17057375"/>
            <a:ext cx="338906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اهداف و روش پژوهش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F27DA55-6732-4C31-993B-6AC2197D8B2C}"/>
              </a:ext>
            </a:extLst>
          </p:cNvPr>
          <p:cNvSpPr/>
          <p:nvPr/>
        </p:nvSpPr>
        <p:spPr>
          <a:xfrm>
            <a:off x="9365536" y="17988493"/>
            <a:ext cx="7173105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اهداف و روش پژوهش با فونت </a:t>
            </a:r>
            <a:r>
              <a:rPr lang="en-GB" sz="3000" dirty="0">
                <a:cs typeface="B Nazanin" pitchFamily="2" charset="-78"/>
              </a:rPr>
              <a:t> 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GB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بین 100 تا 110 کلمه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F8687A2-55B4-4C6F-A731-FA59ED77F84A}"/>
              </a:ext>
            </a:extLst>
          </p:cNvPr>
          <p:cNvSpPr/>
          <p:nvPr/>
        </p:nvSpPr>
        <p:spPr bwMode="auto">
          <a:xfrm>
            <a:off x="3774203" y="12899914"/>
            <a:ext cx="5001915" cy="74983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9" name="Picture 18" descr="F:\my art\Hamayesh haye karbordi\PPT\omran\box3.png">
            <a:extLst>
              <a:ext uri="{FF2B5EF4-FFF2-40B4-BE49-F238E27FC236}">
                <a16:creationId xmlns:a16="http://schemas.microsoft.com/office/drawing/2014/main" id="{D5EF62A5-B065-402E-A452-E56D989BC7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903" y="12595666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373A023-1999-4F24-91E1-AE16759414EC}"/>
              </a:ext>
            </a:extLst>
          </p:cNvPr>
          <p:cNvSpPr/>
          <p:nvPr/>
        </p:nvSpPr>
        <p:spPr>
          <a:xfrm>
            <a:off x="4195101" y="12989476"/>
            <a:ext cx="2933815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یافته‌های پژوهش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E4427BA-A895-491B-A660-9576C9C77903}"/>
              </a:ext>
            </a:extLst>
          </p:cNvPr>
          <p:cNvSpPr/>
          <p:nvPr/>
        </p:nvSpPr>
        <p:spPr>
          <a:xfrm>
            <a:off x="1060822" y="14064594"/>
            <a:ext cx="7410948" cy="24006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یافته های پژوهش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 و موردی (الف، ب، ج، ...)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ج)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16AFD9C0-DEEF-4377-9DC7-88757F24EB63}"/>
              </a:ext>
            </a:extLst>
          </p:cNvPr>
          <p:cNvSpPr/>
          <p:nvPr/>
        </p:nvSpPr>
        <p:spPr bwMode="auto">
          <a:xfrm>
            <a:off x="3859813" y="17033985"/>
            <a:ext cx="5001915" cy="780576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7A74E0D-1AE8-4FF9-B2EC-069D746961B9}"/>
              </a:ext>
            </a:extLst>
          </p:cNvPr>
          <p:cNvSpPr/>
          <p:nvPr/>
        </p:nvSpPr>
        <p:spPr bwMode="auto">
          <a:xfrm>
            <a:off x="3859812" y="20430484"/>
            <a:ext cx="5001915" cy="78057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24" name="Picture 23" descr="F:\my art\Hamayesh haye karbordi\PPT\omran\box2.png">
            <a:extLst>
              <a:ext uri="{FF2B5EF4-FFF2-40B4-BE49-F238E27FC236}">
                <a16:creationId xmlns:a16="http://schemas.microsoft.com/office/drawing/2014/main" id="{F6C85113-A81A-447A-98FD-288A78A27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73409" y="16707262"/>
            <a:ext cx="865685" cy="1019175"/>
          </a:xfrm>
          <a:prstGeom prst="rect">
            <a:avLst/>
          </a:prstGeom>
          <a:noFill/>
        </p:spPr>
      </p:pic>
      <p:pic>
        <p:nvPicPr>
          <p:cNvPr id="25" name="Picture 24" descr="F:\my art\Hamayesh haye karbordi\PPT\omran\box2.png">
            <a:extLst>
              <a:ext uri="{FF2B5EF4-FFF2-40B4-BE49-F238E27FC236}">
                <a16:creationId xmlns:a16="http://schemas.microsoft.com/office/drawing/2014/main" id="{466DB6E5-6F3F-42C7-9022-9CCE9C907E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93283" y="16665857"/>
            <a:ext cx="879867" cy="1035872"/>
          </a:xfrm>
          <a:prstGeom prst="rect">
            <a:avLst/>
          </a:prstGeom>
          <a:noFill/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0C8A44F3-3325-4C5D-846F-656332E3E7CE}"/>
              </a:ext>
            </a:extLst>
          </p:cNvPr>
          <p:cNvSpPr/>
          <p:nvPr/>
        </p:nvSpPr>
        <p:spPr>
          <a:xfrm>
            <a:off x="4277291" y="17091719"/>
            <a:ext cx="319189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راهبردهای پیشنهادی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27" name="Picture 26" descr="F:\my art\Hamayesh haye karbordi\PPT\omran\box4.png">
            <a:extLst>
              <a:ext uri="{FF2B5EF4-FFF2-40B4-BE49-F238E27FC236}">
                <a16:creationId xmlns:a16="http://schemas.microsoft.com/office/drawing/2014/main" id="{FFD89577-38CE-4CE3-B46B-D6D6536B65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225" y="20108131"/>
            <a:ext cx="894050" cy="1052570"/>
          </a:xfrm>
          <a:prstGeom prst="rect">
            <a:avLst/>
          </a:prstGeom>
          <a:noFill/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2A9BA699-A4F8-4A80-A82B-167D74E5233F}"/>
              </a:ext>
            </a:extLst>
          </p:cNvPr>
          <p:cNvSpPr/>
          <p:nvPr/>
        </p:nvSpPr>
        <p:spPr>
          <a:xfrm>
            <a:off x="3912681" y="20528384"/>
            <a:ext cx="359086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منابع</a:t>
            </a:r>
            <a:endParaRPr lang="en-US" sz="3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BDE680-AC84-449E-A6F4-080ED18ED495}"/>
              </a:ext>
            </a:extLst>
          </p:cNvPr>
          <p:cNvSpPr/>
          <p:nvPr/>
        </p:nvSpPr>
        <p:spPr>
          <a:xfrm>
            <a:off x="1060822" y="17915867"/>
            <a:ext cx="7478271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راهبردهای پیشنهادی با فونت </a:t>
            </a:r>
            <a:r>
              <a:rPr lang="en-US" sz="3000" dirty="0">
                <a:cs typeface="B Nazanin" pitchFamily="2" charset="-78"/>
              </a:rPr>
              <a:t>B </a:t>
            </a:r>
            <a:r>
              <a:rPr lang="en-US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به صورت موردی با جداکننده :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  <a:endParaRPr lang="en-US" sz="3000" dirty="0">
              <a:cs typeface="B Nazanin" pitchFamily="2" charset="-78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D628828-3234-4D4C-90B9-6881C08234AC}"/>
              </a:ext>
            </a:extLst>
          </p:cNvPr>
          <p:cNvSpPr/>
          <p:nvPr/>
        </p:nvSpPr>
        <p:spPr>
          <a:xfrm>
            <a:off x="1060823" y="21393564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</p:spTree>
    <p:extLst>
      <p:ext uri="{BB962C8B-B14F-4D97-AF65-F5344CB8AC3E}">
        <p14:creationId xmlns:p14="http://schemas.microsoft.com/office/powerpoint/2010/main" val="2194264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368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1</cp:revision>
  <dcterms:created xsi:type="dcterms:W3CDTF">2024-09-07T10:32:52Z</dcterms:created>
  <dcterms:modified xsi:type="dcterms:W3CDTF">2024-09-07T10:33:44Z</dcterms:modified>
</cp:coreProperties>
</file>